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64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31A12-5BFD-41BA-AF41-4CF60BD8BF12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D1079-7CB7-44F5-8A46-59FA8B707B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750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31A12-5BFD-41BA-AF41-4CF60BD8BF12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D1079-7CB7-44F5-8A46-59FA8B707B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633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31A12-5BFD-41BA-AF41-4CF60BD8BF12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D1079-7CB7-44F5-8A46-59FA8B707B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34307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31A12-5BFD-41BA-AF41-4CF60BD8BF12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D1079-7CB7-44F5-8A46-59FA8B707B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683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31A12-5BFD-41BA-AF41-4CF60BD8BF12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D1079-7CB7-44F5-8A46-59FA8B707B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9269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31A12-5BFD-41BA-AF41-4CF60BD8BF12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D1079-7CB7-44F5-8A46-59FA8B707B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0415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31A12-5BFD-41BA-AF41-4CF60BD8BF12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D1079-7CB7-44F5-8A46-59FA8B707B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0036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31A12-5BFD-41BA-AF41-4CF60BD8BF12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D1079-7CB7-44F5-8A46-59FA8B707B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0894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31A12-5BFD-41BA-AF41-4CF60BD8BF12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D1079-7CB7-44F5-8A46-59FA8B707B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2480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31A12-5BFD-41BA-AF41-4CF60BD8BF12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D1079-7CB7-44F5-8A46-59FA8B707B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2023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31A12-5BFD-41BA-AF41-4CF60BD8BF12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D1079-7CB7-44F5-8A46-59FA8B707B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3742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231A12-5BFD-41BA-AF41-4CF60BD8BF12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D1079-7CB7-44F5-8A46-59FA8B707B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0882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6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6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Physical Properties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6320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73100" y="357138"/>
            <a:ext cx="11303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C7C3C4"/>
                </a:solidFill>
                <a:effectLst/>
                <a:latin typeface="Arial" panose="020B0604020202020204" pitchFamily="34" charset="0"/>
              </a:rPr>
              <a:t>Lustre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 </a:t>
            </a:r>
            <a:r>
              <a:rPr lang="en-AU" b="1" i="0" dirty="0" smtClean="0">
                <a:solidFill>
                  <a:srgbClr val="C4D587"/>
                </a:solidFill>
                <a:effectLst/>
                <a:latin typeface="Arial" panose="020B0604020202020204" pitchFamily="34" charset="0"/>
              </a:rPr>
              <a:t>physical property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describes how </a:t>
            </a:r>
            <a:r>
              <a:rPr lang="en-AU" b="1" i="0" dirty="0" smtClean="0">
                <a:solidFill>
                  <a:srgbClr val="C7C3C4"/>
                </a:solidFill>
                <a:effectLst/>
                <a:latin typeface="Arial" panose="020B0604020202020204" pitchFamily="34" charset="0"/>
              </a:rPr>
              <a:t>light is reflected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off the surface of a substance.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If a substance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does not appear shiny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 radiant, it is said to have a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dull lustre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little to no lustre.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There are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many different ways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describe the lustre of shiny, reflective substances. We can generally describe them as having </a:t>
            </a:r>
            <a:r>
              <a:rPr lang="en-AU" b="1" i="0" dirty="0" smtClean="0">
                <a:solidFill>
                  <a:srgbClr val="C7C3C4"/>
                </a:solidFill>
                <a:effectLst/>
                <a:latin typeface="Arial" panose="020B0604020202020204" pitchFamily="34" charset="0"/>
              </a:rPr>
              <a:t>high lustre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 being </a:t>
            </a:r>
            <a:r>
              <a:rPr lang="en-AU" b="1" i="0" dirty="0" smtClean="0">
                <a:solidFill>
                  <a:srgbClr val="C7C3C4"/>
                </a:solidFill>
                <a:effectLst/>
                <a:latin typeface="Arial" panose="020B0604020202020204" pitchFamily="34" charset="0"/>
              </a:rPr>
              <a:t>lustrous.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8172779.3846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43350" y="2603500"/>
            <a:ext cx="42291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51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5600" y="571838"/>
            <a:ext cx="10820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3D687A"/>
                </a:solidFill>
                <a:effectLst/>
                <a:latin typeface="Arial" panose="020B0604020202020204" pitchFamily="34" charset="0"/>
              </a:rPr>
              <a:t>Ductility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 </a:t>
            </a:r>
            <a:r>
              <a:rPr lang="en-AU" b="1" i="0" dirty="0" smtClean="0">
                <a:solidFill>
                  <a:srgbClr val="C4D587"/>
                </a:solidFill>
                <a:effectLst/>
                <a:latin typeface="Arial" panose="020B0604020202020204" pitchFamily="34" charset="0"/>
              </a:rPr>
              <a:t>physical property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describes whether or not a substance can be </a:t>
            </a:r>
            <a:r>
              <a:rPr lang="en-AU" b="1" i="0" dirty="0" smtClean="0">
                <a:solidFill>
                  <a:srgbClr val="3D687A"/>
                </a:solidFill>
                <a:effectLst/>
                <a:latin typeface="Arial" panose="020B0604020202020204" pitchFamily="34" charset="0"/>
              </a:rPr>
              <a:t>drawn into a wire.</a:t>
            </a:r>
            <a:endParaRPr lang="en-AU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 material is described as </a:t>
            </a:r>
            <a:r>
              <a:rPr lang="en-AU" b="1" i="0" dirty="0" smtClean="0">
                <a:solidFill>
                  <a:srgbClr val="3D687A"/>
                </a:solidFill>
                <a:effectLst/>
                <a:latin typeface="Arial" panose="020B0604020202020204" pitchFamily="34" charset="0"/>
              </a:rPr>
              <a:t>ductile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if it can be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drawn into a wire without breaking.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If a material is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unable to be drawn into a wire,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 is referred to as </a:t>
            </a:r>
            <a:r>
              <a:rPr lang="en-AU" b="1" i="0" dirty="0" smtClean="0">
                <a:solidFill>
                  <a:srgbClr val="3D687A"/>
                </a:solidFill>
                <a:effectLst/>
                <a:latin typeface="Arial" panose="020B0604020202020204" pitchFamily="34" charset="0"/>
              </a:rPr>
              <a:t>brittle.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8174825.4719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02000" y="3114675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833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7400" y="330538"/>
            <a:ext cx="112903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D2AE78"/>
                </a:solidFill>
                <a:effectLst/>
                <a:latin typeface="Arial" panose="020B0604020202020204" pitchFamily="34" charset="0"/>
              </a:rPr>
              <a:t>Malleability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 </a:t>
            </a:r>
            <a:r>
              <a:rPr lang="en-AU" b="1" i="0" dirty="0" smtClean="0">
                <a:solidFill>
                  <a:srgbClr val="C4D587"/>
                </a:solidFill>
                <a:effectLst/>
                <a:latin typeface="Arial" panose="020B0604020202020204" pitchFamily="34" charset="0"/>
              </a:rPr>
              <a:t>physical property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describes a substance's ability to </a:t>
            </a:r>
            <a:r>
              <a:rPr lang="en-AU" b="1" i="0" dirty="0" smtClean="0">
                <a:solidFill>
                  <a:srgbClr val="D2AE78"/>
                </a:solidFill>
                <a:effectLst/>
                <a:latin typeface="Arial" panose="020B0604020202020204" pitchFamily="34" charset="0"/>
              </a:rPr>
              <a:t>change shape under pressure.</a:t>
            </a:r>
            <a:endParaRPr lang="en-AU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If a substance is </a:t>
            </a:r>
            <a:r>
              <a:rPr lang="en-AU" b="1" i="0" dirty="0" smtClean="0">
                <a:solidFill>
                  <a:srgbClr val="D2AE78"/>
                </a:solidFill>
                <a:effectLst/>
                <a:latin typeface="Arial" panose="020B0604020202020204" pitchFamily="34" charset="0"/>
              </a:rPr>
              <a:t>malleable,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 is able to be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hammered, bent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rolled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into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new shapes without breaking.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 substance that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breaks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under these pressures is described as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non-malleable.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8171903.8305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4999" y="2809874"/>
            <a:ext cx="823608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6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0500" y="386140"/>
            <a:ext cx="11811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789CD2"/>
                </a:solidFill>
                <a:effectLst/>
                <a:latin typeface="Arial" panose="020B0604020202020204" pitchFamily="34" charset="0"/>
              </a:rPr>
              <a:t>Solubility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 </a:t>
            </a:r>
            <a:r>
              <a:rPr lang="en-AU" b="1" i="0" dirty="0" smtClean="0">
                <a:solidFill>
                  <a:srgbClr val="C4D587"/>
                </a:solidFill>
                <a:effectLst/>
                <a:latin typeface="Arial" panose="020B0604020202020204" pitchFamily="34" charset="0"/>
              </a:rPr>
              <a:t>physical property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describes a substance's </a:t>
            </a:r>
            <a:r>
              <a:rPr lang="en-AU" b="1" i="0" dirty="0" smtClean="0">
                <a:solidFill>
                  <a:srgbClr val="789CD2"/>
                </a:solidFill>
                <a:effectLst/>
                <a:latin typeface="Arial" panose="020B0604020202020204" pitchFamily="34" charset="0"/>
              </a:rPr>
              <a:t>ability to dissolve in a given volume of solvent.</a:t>
            </a:r>
            <a:endParaRPr lang="en-AU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solvent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the substance that a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solute is dissolved in.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solute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the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substance being dissolved.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We describe a substance as </a:t>
            </a:r>
            <a:r>
              <a:rPr lang="en-AU" b="1" i="0" dirty="0" smtClean="0">
                <a:solidFill>
                  <a:srgbClr val="789CD2"/>
                </a:solidFill>
                <a:effectLst/>
                <a:latin typeface="Arial" panose="020B0604020202020204" pitchFamily="34" charset="0"/>
              </a:rPr>
              <a:t>highly soluble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if it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readily dissolves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a solvent.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If a substance is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unable to dissolve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a solvent, it is </a:t>
            </a:r>
            <a:r>
              <a:rPr lang="en-AU" b="1" i="0" dirty="0" smtClean="0">
                <a:solidFill>
                  <a:srgbClr val="789CD2"/>
                </a:solidFill>
                <a:effectLst/>
                <a:latin typeface="Arial" panose="020B0604020202020204" pitchFamily="34" charset="0"/>
              </a:rPr>
              <a:t>insoluble.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7479225.54631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27375" y="2887663"/>
            <a:ext cx="565785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4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7800" y="839738"/>
            <a:ext cx="116205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C75252"/>
                </a:solidFill>
                <a:effectLst/>
                <a:latin typeface="Arial" panose="020B0604020202020204" pitchFamily="34" charset="0"/>
              </a:rPr>
              <a:t>Heat conductivity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 physical property that describes a substance's </a:t>
            </a:r>
            <a:r>
              <a:rPr lang="en-AU" b="1" i="0" dirty="0" smtClean="0">
                <a:solidFill>
                  <a:srgbClr val="C75252"/>
                </a:solidFill>
                <a:effectLst/>
                <a:latin typeface="Arial" panose="020B0604020202020204" pitchFamily="34" charset="0"/>
              </a:rPr>
              <a:t>ability to conduct heat.</a:t>
            </a:r>
            <a:endParaRPr lang="en-AU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If a substance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transfers heat very well,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 is described as being a </a:t>
            </a:r>
            <a:r>
              <a:rPr lang="en-AU" b="1" i="0" dirty="0" smtClean="0">
                <a:solidFill>
                  <a:srgbClr val="C75252"/>
                </a:solidFill>
                <a:effectLst/>
                <a:latin typeface="Arial" panose="020B0604020202020204" pitchFamily="34" charset="0"/>
              </a:rPr>
              <a:t>good heat conductor.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AU" b="1" i="0" dirty="0" smtClean="0">
                <a:solidFill>
                  <a:srgbClr val="C75252"/>
                </a:solidFill>
                <a:effectLst/>
                <a:latin typeface="Arial" panose="020B0604020202020204" pitchFamily="34" charset="0"/>
              </a:rPr>
              <a:t>Poor heat conductors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bad at conducting heat. These materials are also described as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thermal insulators.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www.educationperfect.com/media/content/Science/1528239763.993681f/1528239762131-72250658820171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5" y="2860675"/>
            <a:ext cx="350520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82600" y="5203736"/>
            <a:ext cx="114935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two surfaces above are the </a:t>
            </a:r>
            <a:r>
              <a:rPr lang="en-AU" b="1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same temperature,</a:t>
            </a:r>
            <a:r>
              <a:rPr lang="en-AU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yet the ice on the aluminium (right) melts much faster than the ice on the plexiglass (left). This is because </a:t>
            </a:r>
            <a:r>
              <a:rPr lang="en-AU" b="1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aluminium is a better conductor of heat</a:t>
            </a:r>
            <a:r>
              <a:rPr lang="en-AU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than </a:t>
            </a:r>
            <a:r>
              <a:rPr lang="en-AU" b="1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plexiglass!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92960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548839"/>
            <a:ext cx="105791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B64B40"/>
                </a:solidFill>
                <a:effectLst/>
                <a:latin typeface="Arial" panose="020B0604020202020204" pitchFamily="34" charset="0"/>
              </a:rPr>
              <a:t>Electrical conductivity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 </a:t>
            </a:r>
            <a:r>
              <a:rPr lang="en-AU" b="1" i="0" dirty="0" smtClean="0">
                <a:solidFill>
                  <a:srgbClr val="C4D587"/>
                </a:solidFill>
                <a:effectLst/>
                <a:latin typeface="Arial" panose="020B0604020202020204" pitchFamily="34" charset="0"/>
              </a:rPr>
              <a:t>physical property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 describes a substance's </a:t>
            </a:r>
            <a:r>
              <a:rPr lang="en-AU" b="1" i="0" dirty="0" smtClean="0">
                <a:solidFill>
                  <a:srgbClr val="B64B40"/>
                </a:solidFill>
                <a:effectLst/>
                <a:latin typeface="Arial" panose="020B0604020202020204" pitchFamily="34" charset="0"/>
              </a:rPr>
              <a:t>ability to carry electrical current.</a:t>
            </a:r>
            <a:endParaRPr lang="en-AU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If electrical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current readily flows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through a substance, it is described as having </a:t>
            </a:r>
            <a:r>
              <a:rPr lang="en-AU" b="1" i="0" dirty="0" smtClean="0">
                <a:solidFill>
                  <a:srgbClr val="B64B40"/>
                </a:solidFill>
                <a:effectLst/>
                <a:latin typeface="Arial" panose="020B0604020202020204" pitchFamily="34" charset="0"/>
              </a:rPr>
              <a:t>good electrical conductivity.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AU" b="1" i="0" dirty="0" smtClean="0">
                <a:solidFill>
                  <a:srgbClr val="B64B40"/>
                </a:solidFill>
                <a:effectLst/>
                <a:latin typeface="Arial" panose="020B0604020202020204" pitchFamily="34" charset="0"/>
              </a:rPr>
              <a:t>Poor conductors of electricity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substances that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resist the flow of electrical current.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They are also called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electrical insulators.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8238634.4120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95650" y="2882900"/>
            <a:ext cx="5143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54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4002" y="412234"/>
            <a:ext cx="96631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More </a:t>
            </a:r>
            <a:r>
              <a:rPr lang="en-AU" b="1" i="0" dirty="0" smtClean="0">
                <a:solidFill>
                  <a:srgbClr val="C4D587"/>
                </a:solidFill>
                <a:effectLst/>
                <a:latin typeface="Arial" panose="020B0604020202020204" pitchFamily="34" charset="0"/>
              </a:rPr>
              <a:t>physical properties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summarised:</a:t>
            </a:r>
            <a:endParaRPr lang="en-AU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99" y="1004887"/>
            <a:ext cx="8636000" cy="567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414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3000" y="874236"/>
            <a:ext cx="9436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By the end of this lesson, you should be able to: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i="0" dirty="0" smtClean="0">
                <a:solidFill>
                  <a:srgbClr val="48927C"/>
                </a:solidFill>
                <a:effectLst/>
                <a:latin typeface="Arial" panose="020B0604020202020204" pitchFamily="34" charset="0"/>
              </a:rPr>
              <a:t>Name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b="1" i="0" dirty="0" smtClean="0">
                <a:solidFill>
                  <a:srgbClr val="48927C"/>
                </a:solidFill>
                <a:effectLst/>
                <a:latin typeface="Arial" panose="020B0604020202020204" pitchFamily="34" charset="0"/>
              </a:rPr>
              <a:t>describe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different types of physical properties.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i="0" dirty="0" smtClean="0">
                <a:solidFill>
                  <a:srgbClr val="3770C7"/>
                </a:solidFill>
                <a:effectLst/>
                <a:latin typeface="Arial" panose="020B0604020202020204" pitchFamily="34" charset="0"/>
              </a:rPr>
              <a:t>Identify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physical properties of a given substance.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7548109.4517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46400" y="2841624"/>
            <a:ext cx="6350000" cy="345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17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03300" y="674638"/>
            <a:ext cx="102489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I'd like you to imagine </a:t>
            </a:r>
            <a:r>
              <a:rPr lang="en-AU" b="1" i="0" dirty="0" smtClean="0">
                <a:solidFill>
                  <a:srgbClr val="D5879D"/>
                </a:solidFill>
                <a:effectLst/>
                <a:latin typeface="Arial" panose="020B0604020202020204" pitchFamily="34" charset="0"/>
              </a:rPr>
              <a:t>making a cake.</a:t>
            </a:r>
            <a:endParaRPr lang="en-AU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First you mix all of the </a:t>
            </a:r>
            <a:r>
              <a:rPr lang="en-AU" b="1" i="0" dirty="0" smtClean="0">
                <a:solidFill>
                  <a:srgbClr val="9887D5"/>
                </a:solidFill>
                <a:effectLst/>
                <a:latin typeface="Arial" panose="020B0604020202020204" pitchFamily="34" charset="0"/>
              </a:rPr>
              <a:t>ingredients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together to make a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batter.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Then you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bake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 </a:t>
            </a:r>
            <a:r>
              <a:rPr lang="en-AU" b="1" i="0" dirty="0" smtClean="0">
                <a:solidFill>
                  <a:srgbClr val="D5879D"/>
                </a:solidFill>
                <a:effectLst/>
                <a:latin typeface="Arial" panose="020B0604020202020204" pitchFamily="34" charset="0"/>
              </a:rPr>
              <a:t>cake.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 both cases, you do things that </a:t>
            </a:r>
            <a:r>
              <a:rPr lang="en-AU" b="1" i="0" dirty="0" smtClean="0">
                <a:solidFill>
                  <a:srgbClr val="3D7A6E"/>
                </a:solidFill>
                <a:effectLst/>
                <a:latin typeface="Arial" panose="020B0604020202020204" pitchFamily="34" charset="0"/>
              </a:rPr>
              <a:t>change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how the cake looks, smells, feels and, especially, tastes.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7547908.2662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50166" y="2667000"/>
            <a:ext cx="4538133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34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25500" y="511939"/>
            <a:ext cx="102362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AU" b="1" i="0" dirty="0" smtClean="0">
                <a:solidFill>
                  <a:srgbClr val="D5879D"/>
                </a:solidFill>
                <a:effectLst/>
                <a:latin typeface="Arial" panose="020B0604020202020204" pitchFamily="34" charset="0"/>
              </a:rPr>
              <a:t>cake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made by mixing </a:t>
            </a:r>
            <a:r>
              <a:rPr lang="en-AU" b="1" i="0" dirty="0" smtClean="0">
                <a:solidFill>
                  <a:srgbClr val="9887D5"/>
                </a:solidFill>
                <a:effectLst/>
                <a:latin typeface="Arial" panose="020B0604020202020204" pitchFamily="34" charset="0"/>
              </a:rPr>
              <a:t>ingredients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together in a step-by-step process.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Making a </a:t>
            </a:r>
            <a:r>
              <a:rPr lang="en-AU" b="1" i="0" dirty="0" smtClean="0">
                <a:solidFill>
                  <a:srgbClr val="D5879D"/>
                </a:solidFill>
                <a:effectLst/>
                <a:latin typeface="Arial" panose="020B0604020202020204" pitchFamily="34" charset="0"/>
              </a:rPr>
              <a:t>cake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takes flour, sugar, eggs, baking powder and other </a:t>
            </a:r>
            <a:r>
              <a:rPr lang="en-AU" b="1" i="0" dirty="0" smtClean="0">
                <a:solidFill>
                  <a:srgbClr val="9887D5"/>
                </a:solidFill>
                <a:effectLst/>
                <a:latin typeface="Arial" panose="020B0604020202020204" pitchFamily="34" charset="0"/>
              </a:rPr>
              <a:t>ingredients.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These ingredients must be added together and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mixed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a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specific sequence.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Each step </a:t>
            </a:r>
            <a:r>
              <a:rPr lang="en-AU" b="1" i="0" dirty="0" smtClean="0">
                <a:solidFill>
                  <a:srgbClr val="CC5A87"/>
                </a:solidFill>
                <a:effectLst/>
                <a:latin typeface="Arial" panose="020B0604020202020204" pitchFamily="34" charset="0"/>
              </a:rPr>
              <a:t>changes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aspects of the ingredients. The final </a:t>
            </a:r>
            <a:r>
              <a:rPr lang="en-AU" b="1" i="0" dirty="0" smtClean="0">
                <a:solidFill>
                  <a:srgbClr val="D5879D"/>
                </a:solidFill>
                <a:effectLst/>
                <a:latin typeface="Arial" panose="020B0604020202020204" pitchFamily="34" charset="0"/>
              </a:rPr>
              <a:t>cake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very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different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the </a:t>
            </a:r>
            <a:r>
              <a:rPr lang="en-AU" b="1" i="0" dirty="0" smtClean="0">
                <a:solidFill>
                  <a:srgbClr val="9887D5"/>
                </a:solidFill>
                <a:effectLst/>
                <a:latin typeface="Arial" panose="020B0604020202020204" pitchFamily="34" charset="0"/>
              </a:rPr>
              <a:t>flour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you started with. So what has happened?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7550905.0681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57600" y="289560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48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73100" y="626239"/>
            <a:ext cx="10896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Each added </a:t>
            </a:r>
            <a:r>
              <a:rPr lang="en-AU" b="1" i="0" dirty="0" smtClean="0">
                <a:solidFill>
                  <a:srgbClr val="9887D5"/>
                </a:solidFill>
                <a:effectLst/>
                <a:latin typeface="Arial" panose="020B0604020202020204" pitchFamily="34" charset="0"/>
              </a:rPr>
              <a:t>ingredient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changes the </a:t>
            </a:r>
            <a:r>
              <a:rPr lang="en-AU" b="1" i="0" dirty="0" smtClean="0">
                <a:solidFill>
                  <a:srgbClr val="C4D587"/>
                </a:solidFill>
                <a:effectLst/>
                <a:latin typeface="Arial" panose="020B0604020202020204" pitchFamily="34" charset="0"/>
              </a:rPr>
              <a:t>properties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 </a:t>
            </a:r>
            <a:r>
              <a:rPr lang="en-AU" b="1" i="0" dirty="0" smtClean="0">
                <a:solidFill>
                  <a:srgbClr val="D5879D"/>
                </a:solidFill>
                <a:effectLst/>
                <a:latin typeface="Arial" panose="020B0604020202020204" pitchFamily="34" charset="0"/>
              </a:rPr>
              <a:t>cake.</a:t>
            </a:r>
            <a:endParaRPr lang="en-AU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AU" b="1" i="0" dirty="0" smtClean="0">
                <a:solidFill>
                  <a:srgbClr val="C4D587"/>
                </a:solidFill>
                <a:effectLst/>
                <a:latin typeface="Arial" panose="020B0604020202020204" pitchFamily="34" charset="0"/>
              </a:rPr>
              <a:t>property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feature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a substance has. There are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many different types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properties.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 our </a:t>
            </a:r>
            <a:r>
              <a:rPr lang="en-AU" b="1" i="0" dirty="0" smtClean="0">
                <a:solidFill>
                  <a:srgbClr val="D5879D"/>
                </a:solidFill>
                <a:effectLst/>
                <a:latin typeface="Arial" panose="020B0604020202020204" pitchFamily="34" charset="0"/>
              </a:rPr>
              <a:t>cake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example, </a:t>
            </a:r>
            <a:r>
              <a:rPr lang="en-AU" b="1" i="0" dirty="0" smtClean="0">
                <a:solidFill>
                  <a:srgbClr val="9887D5"/>
                </a:solidFill>
                <a:effectLst/>
                <a:latin typeface="Arial" panose="020B0604020202020204" pitchFamily="34" charset="0"/>
              </a:rPr>
              <a:t>ingredients are chosen for their properties.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Eggs are </a:t>
            </a:r>
            <a:r>
              <a:rPr lang="en-AU" b="1" i="0" dirty="0" smtClean="0">
                <a:solidFill>
                  <a:srgbClr val="C4D587"/>
                </a:solidFill>
                <a:effectLst/>
                <a:latin typeface="Arial" panose="020B0604020202020204" pitchFamily="34" charset="0"/>
              </a:rPr>
              <a:t>sticky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so can bind the batter of a cake together. Sugar is </a:t>
            </a:r>
            <a:r>
              <a:rPr lang="en-AU" b="1" i="0" dirty="0" smtClean="0">
                <a:solidFill>
                  <a:srgbClr val="C4D587"/>
                </a:solidFill>
                <a:effectLst/>
                <a:latin typeface="Arial" panose="020B0604020202020204" pitchFamily="34" charset="0"/>
              </a:rPr>
              <a:t>sweet,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so it makes the cake taste sweeter.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7552186.2244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81400" y="2870200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35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1800" y="658336"/>
            <a:ext cx="11303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Scientists divide properties into </a:t>
            </a:r>
            <a:r>
              <a:rPr lang="en-AU" b="1" i="0" dirty="0" smtClean="0">
                <a:solidFill>
                  <a:srgbClr val="C4D587"/>
                </a:solidFill>
                <a:effectLst/>
                <a:latin typeface="Arial" panose="020B0604020202020204" pitchFamily="34" charset="0"/>
              </a:rPr>
              <a:t>physical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b="1" i="0" dirty="0" smtClean="0">
                <a:solidFill>
                  <a:srgbClr val="7A3D67"/>
                </a:solidFill>
                <a:effectLst/>
                <a:latin typeface="Arial" panose="020B0604020202020204" pitchFamily="34" charset="0"/>
              </a:rPr>
              <a:t>chemical.</a:t>
            </a:r>
            <a:endParaRPr lang="en-AU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1" i="0" dirty="0" smtClean="0">
                <a:solidFill>
                  <a:srgbClr val="C4D587"/>
                </a:solidFill>
                <a:effectLst/>
                <a:latin typeface="Arial" panose="020B0604020202020204" pitchFamily="34" charset="0"/>
              </a:rPr>
              <a:t>Physical properties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can be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detected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by our senses, or otherwise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describe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way that a substance is.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09317196.5595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48150" y="1819274"/>
            <a:ext cx="3670300" cy="185808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47700" y="4159935"/>
            <a:ext cx="10909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1" i="0" dirty="0" smtClean="0">
                <a:solidFill>
                  <a:srgbClr val="7A3D67"/>
                </a:solidFill>
                <a:effectLst/>
                <a:latin typeface="Arial" panose="020B0604020202020204" pitchFamily="34" charset="0"/>
              </a:rPr>
              <a:t>Chemical properties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describe the way that a substance can </a:t>
            </a:r>
            <a:r>
              <a:rPr lang="en-AU" b="1" i="0" dirty="0" smtClean="0">
                <a:solidFill>
                  <a:srgbClr val="7A3D67"/>
                </a:solidFill>
                <a:effectLst/>
                <a:latin typeface="Arial" panose="020B0604020202020204" pitchFamily="34" charset="0"/>
              </a:rPr>
              <a:t>change into another substance.</a:t>
            </a:r>
            <a:endParaRPr lang="en-AU" dirty="0"/>
          </a:p>
        </p:txBody>
      </p:sp>
      <p:pic>
        <p:nvPicPr>
          <p:cNvPr id="5" name="1509317243.3007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48150" y="4727574"/>
            <a:ext cx="3790950" cy="163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1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3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9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1300" y="321439"/>
            <a:ext cx="114173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Doing things to a substance can </a:t>
            </a:r>
            <a:r>
              <a:rPr lang="en-AU" b="1" i="0" dirty="0" smtClean="0">
                <a:solidFill>
                  <a:srgbClr val="3D7A6E"/>
                </a:solidFill>
                <a:effectLst/>
                <a:latin typeface="Arial" panose="020B0604020202020204" pitchFamily="34" charset="0"/>
              </a:rPr>
              <a:t>change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its properties.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If you change a </a:t>
            </a:r>
            <a:r>
              <a:rPr lang="en-AU" b="1" i="0" dirty="0" smtClean="0">
                <a:solidFill>
                  <a:srgbClr val="C4D587"/>
                </a:solidFill>
                <a:effectLst/>
                <a:latin typeface="Arial" panose="020B0604020202020204" pitchFamily="34" charset="0"/>
              </a:rPr>
              <a:t>physical property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- for example,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melting ice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make it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liquid water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- then we call it a </a:t>
            </a:r>
            <a:r>
              <a:rPr lang="en-AU" b="1" i="0" dirty="0" smtClean="0">
                <a:solidFill>
                  <a:srgbClr val="3D7A6E"/>
                </a:solidFill>
                <a:effectLst/>
                <a:latin typeface="Arial" panose="020B0604020202020204" pitchFamily="34" charset="0"/>
              </a:rPr>
              <a:t>change.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If you change a </a:t>
            </a:r>
            <a:r>
              <a:rPr lang="en-AU" b="1" i="0" dirty="0" smtClean="0">
                <a:solidFill>
                  <a:srgbClr val="7A3D67"/>
                </a:solidFill>
                <a:effectLst/>
                <a:latin typeface="Arial" panose="020B0604020202020204" pitchFamily="34" charset="0"/>
              </a:rPr>
              <a:t>chemical property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make a new substance, this is called a </a:t>
            </a:r>
            <a:r>
              <a:rPr lang="en-AU" b="1" i="0" dirty="0" smtClean="0">
                <a:solidFill>
                  <a:srgbClr val="CC5A87"/>
                </a:solidFill>
                <a:effectLst/>
                <a:latin typeface="Arial" panose="020B0604020202020204" pitchFamily="34" charset="0"/>
              </a:rPr>
              <a:t>reaction.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Burning coal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baking a cake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examples of </a:t>
            </a:r>
            <a:r>
              <a:rPr lang="en-AU" b="1" i="0" dirty="0" smtClean="0">
                <a:solidFill>
                  <a:srgbClr val="CC5A87"/>
                </a:solidFill>
                <a:effectLst/>
                <a:latin typeface="Arial" panose="020B0604020202020204" pitchFamily="34" charset="0"/>
              </a:rPr>
              <a:t>chemical reactions,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because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new substances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being created.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7549964.610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73475" y="2908300"/>
            <a:ext cx="45529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86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58800" y="464235"/>
            <a:ext cx="1041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Here are the </a:t>
            </a:r>
            <a:r>
              <a:rPr lang="en-AU" b="1" i="0" dirty="0" smtClean="0">
                <a:solidFill>
                  <a:srgbClr val="C4D587"/>
                </a:solidFill>
                <a:effectLst/>
                <a:latin typeface="Arial" panose="020B0604020202020204" pitchFamily="34" charset="0"/>
              </a:rPr>
              <a:t>physical properties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we've learned about so far:</a:t>
            </a:r>
            <a:endParaRPr lang="en-AU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99" y="1176337"/>
            <a:ext cx="11115959" cy="352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02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5300" y="345639"/>
            <a:ext cx="111633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We can also describe how </a:t>
            </a:r>
            <a:r>
              <a:rPr lang="en-AU" b="1" i="0" dirty="0" smtClean="0">
                <a:solidFill>
                  <a:srgbClr val="9F874E"/>
                </a:solidFill>
                <a:effectLst/>
                <a:latin typeface="Arial" panose="020B0604020202020204" pitchFamily="34" charset="0"/>
              </a:rPr>
              <a:t>hard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 substance is </a:t>
            </a:r>
            <a:r>
              <a:rPr lang="en-AU" b="1" i="0" dirty="0" smtClean="0">
                <a:solidFill>
                  <a:srgbClr val="C4D587"/>
                </a:solidFill>
                <a:effectLst/>
                <a:latin typeface="Arial" panose="020B0604020202020204" pitchFamily="34" charset="0"/>
              </a:rPr>
              <a:t>without changing a substance's chemical identity.</a:t>
            </a:r>
            <a:endParaRPr lang="en-AU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1" i="0" dirty="0" smtClean="0">
                <a:solidFill>
                  <a:srgbClr val="9F874E"/>
                </a:solidFill>
                <a:effectLst/>
                <a:latin typeface="Arial" panose="020B0604020202020204" pitchFamily="34" charset="0"/>
              </a:rPr>
              <a:t>Hardness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describes how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resistant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 substance is to a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change in shape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when a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force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applied to it.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Less force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required to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scratch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indent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softer substance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than a harder substance.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0479026.3598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75100" y="2099965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8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</Words>
  <Application>Microsoft Office PowerPoint</Application>
  <PresentationFormat>Widescreen</PresentationFormat>
  <Paragraphs>65</Paragraphs>
  <Slides>16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Physical Properties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Physical Properties</dc:title>
  <dc:creator>Joseph D'cruz</dc:creator>
  <cp:lastModifiedBy>Joseph D'cruz</cp:lastModifiedBy>
  <cp:revision>1</cp:revision>
  <dcterms:created xsi:type="dcterms:W3CDTF">2020-09-05T11:27:39Z</dcterms:created>
  <dcterms:modified xsi:type="dcterms:W3CDTF">2020-09-05T11:27:56Z</dcterms:modified>
</cp:coreProperties>
</file>